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6"/>
  </p:handoutMasterIdLst>
  <p:sldIdLst>
    <p:sldId id="257" r:id="rId3"/>
    <p:sldId id="256" r:id="rId4"/>
    <p:sldId id="258" r:id="rId6"/>
    <p:sldId id="259" r:id="rId7"/>
    <p:sldId id="261" r:id="rId8"/>
    <p:sldId id="263" r:id="rId9"/>
    <p:sldId id="264" r:id="rId10"/>
    <p:sldId id="265" r:id="rId11"/>
    <p:sldId id="266" r:id="rId12"/>
    <p:sldId id="262" r:id="rId13"/>
    <p:sldId id="267" r:id="rId14"/>
    <p:sldId id="26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21"/>
        <p:guide pos="383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5.png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.jpe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image" Target="../media/image3.png"/><Relationship Id="rId4" Type="http://schemas.openxmlformats.org/officeDocument/2006/relationships/tags" Target="../tags/tag75.xml"/><Relationship Id="rId3" Type="http://schemas.openxmlformats.org/officeDocument/2006/relationships/image" Target="../media/image2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../media/image6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image" Target="../media/image3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image" Target="../media/image3.png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3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image" Target="../media/image2.png"/><Relationship Id="rId5" Type="http://schemas.openxmlformats.org/officeDocument/2006/relationships/tags" Target="../tags/tag113.xml"/><Relationship Id="rId4" Type="http://schemas.openxmlformats.org/officeDocument/2006/relationships/image" Target="../media/image3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image" Target="../media/image8.png"/><Relationship Id="rId5" Type="http://schemas.openxmlformats.org/officeDocument/2006/relationships/tags" Target="../tags/tag124.xml"/><Relationship Id="rId4" Type="http://schemas.openxmlformats.org/officeDocument/2006/relationships/image" Target="../media/image7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.jpe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tags" Target="../tags/tag21.xml"/><Relationship Id="rId4" Type="http://schemas.openxmlformats.org/officeDocument/2006/relationships/image" Target="../media/image2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tags" Target="../tags/tag30.xml"/><Relationship Id="rId4" Type="http://schemas.openxmlformats.org/officeDocument/2006/relationships/image" Target="../media/image2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image" Target="../media/image3.png"/><Relationship Id="rId5" Type="http://schemas.openxmlformats.org/officeDocument/2006/relationships/tags" Target="../tags/tag41.xml"/><Relationship Id="rId4" Type="http://schemas.openxmlformats.org/officeDocument/2006/relationships/image" Target="../media/image2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4.png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30593" y="421123"/>
            <a:ext cx="7130814" cy="60447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4347211" y="2423326"/>
            <a:ext cx="3497579" cy="18288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5400" spc="6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树叶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1300000">
            <a:off x="10842501" y="6092411"/>
            <a:ext cx="1893932" cy="83164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30593" y="421123"/>
            <a:ext cx="7130814" cy="60447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014312" y="2656114"/>
            <a:ext cx="4179569" cy="130957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小鸟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75565" y="-109855"/>
            <a:ext cx="1268095" cy="851535"/>
          </a:xfrm>
          <a:prstGeom prst="rect">
            <a:avLst/>
          </a:prstGeom>
        </p:spPr>
      </p:pic>
      <p:pic>
        <p:nvPicPr>
          <p:cNvPr id="6" name="图片 5" descr="绿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68100" y="5814060"/>
            <a:ext cx="542925" cy="114935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48285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2" name="图片 11" descr="树叶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1300000">
            <a:off x="10346021" y="5903811"/>
            <a:ext cx="2188266" cy="9608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287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1" name="图片 10" descr="绿叶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68409" y="5732478"/>
            <a:ext cx="542925" cy="1149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6" name="图片 5" descr="绿叶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649075" y="5711825"/>
            <a:ext cx="542925" cy="1149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6" name="图片 5" descr="绿叶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649075" y="5786120"/>
            <a:ext cx="542925" cy="1149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6" name="图片 5" descr="绿叶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8100" y="5814060"/>
            <a:ext cx="542925" cy="1149350"/>
          </a:xfrm>
          <a:prstGeom prst="rect">
            <a:avLst/>
          </a:prstGeom>
        </p:spPr>
      </p:pic>
      <p:pic>
        <p:nvPicPr>
          <p:cNvPr id="8" name="图片 7" descr="小鸟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600000" flipV="1">
            <a:off x="-93345" y="6113145"/>
            <a:ext cx="1268095" cy="8515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755" y="237490"/>
            <a:ext cx="11037570" cy="534035"/>
          </a:xfrm>
        </p:spPr>
        <p:txBody>
          <a:bodyPr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 descr="绿叶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28270" y="64770"/>
            <a:ext cx="850265" cy="1800225"/>
          </a:xfrm>
          <a:prstGeom prst="rect">
            <a:avLst/>
          </a:prstGeom>
        </p:spPr>
      </p:pic>
      <p:pic>
        <p:nvPicPr>
          <p:cNvPr id="12" name="图片 11" descr="树叶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21300000">
            <a:off x="9405620" y="5229225"/>
            <a:ext cx="4143375" cy="1819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-75565" y="-109855"/>
            <a:ext cx="12086590" cy="7073265"/>
            <a:chOff x="-75565" y="-109855"/>
            <a:chExt cx="12086590" cy="7073265"/>
          </a:xfrm>
        </p:grpSpPr>
        <p:pic>
          <p:nvPicPr>
            <p:cNvPr id="8" name="图片 7" descr="小鸟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-75565" y="-109855"/>
              <a:ext cx="1268095" cy="851535"/>
            </a:xfrm>
            <a:prstGeom prst="rect">
              <a:avLst/>
            </a:prstGeom>
          </p:spPr>
        </p:pic>
        <p:pic>
          <p:nvPicPr>
            <p:cNvPr id="9" name="图片 8" descr="绿叶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468100" y="5814060"/>
              <a:ext cx="542925" cy="114935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30593" y="421123"/>
            <a:ext cx="7130814" cy="60447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384832" y="3530241"/>
            <a:ext cx="3422337" cy="76853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0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75565" y="-109855"/>
            <a:ext cx="12086590" cy="7073265"/>
            <a:chOff x="-75565" y="-109855"/>
            <a:chExt cx="12086590" cy="7073265"/>
          </a:xfrm>
        </p:grpSpPr>
        <p:pic>
          <p:nvPicPr>
            <p:cNvPr id="9" name="图片 8" descr="小鸟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-75565" y="-109855"/>
              <a:ext cx="1268095" cy="851535"/>
            </a:xfrm>
            <a:prstGeom prst="rect">
              <a:avLst/>
            </a:prstGeom>
          </p:spPr>
        </p:pic>
        <p:pic>
          <p:nvPicPr>
            <p:cNvPr id="10" name="图片 9" descr="绿叶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468100" y="5814060"/>
              <a:ext cx="542925" cy="114935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-75565" y="-109855"/>
            <a:ext cx="12086590" cy="7073265"/>
            <a:chOff x="-75565" y="-109855"/>
            <a:chExt cx="12086590" cy="7073265"/>
          </a:xfrm>
        </p:grpSpPr>
        <p:pic>
          <p:nvPicPr>
            <p:cNvPr id="11" name="图片 10" descr="小鸟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-75565" y="-109855"/>
              <a:ext cx="1268095" cy="851535"/>
            </a:xfrm>
            <a:prstGeom prst="rect">
              <a:avLst/>
            </a:prstGeom>
          </p:spPr>
        </p:pic>
        <p:pic>
          <p:nvPicPr>
            <p:cNvPr id="12" name="图片 11" descr="绿叶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468100" y="5814060"/>
              <a:ext cx="542925" cy="114935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-75565" y="-109855"/>
            <a:ext cx="12086590" cy="7073265"/>
            <a:chOff x="-75565" y="-109855"/>
            <a:chExt cx="12086590" cy="7073265"/>
          </a:xfrm>
        </p:grpSpPr>
        <p:pic>
          <p:nvPicPr>
            <p:cNvPr id="7" name="图片 6" descr="小鸟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-75565" y="-109855"/>
              <a:ext cx="1268095" cy="851535"/>
            </a:xfrm>
            <a:prstGeom prst="rect">
              <a:avLst/>
            </a:prstGeom>
          </p:spPr>
        </p:pic>
        <p:pic>
          <p:nvPicPr>
            <p:cNvPr id="8" name="图片 7" descr="绿叶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468100" y="5814060"/>
              <a:ext cx="542925" cy="114935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-75565" y="-109855"/>
            <a:ext cx="12086590" cy="7073265"/>
            <a:chOff x="-75565" y="-109855"/>
            <a:chExt cx="12086590" cy="7073265"/>
          </a:xfrm>
        </p:grpSpPr>
        <p:pic>
          <p:nvPicPr>
            <p:cNvPr id="9" name="图片 8" descr="小鸟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-75565" y="-109855"/>
              <a:ext cx="1268095" cy="851535"/>
            </a:xfrm>
            <a:prstGeom prst="rect">
              <a:avLst/>
            </a:prstGeom>
          </p:spPr>
        </p:pic>
        <p:pic>
          <p:nvPicPr>
            <p:cNvPr id="10" name="图片 9" descr="绿叶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1468100" y="5814060"/>
              <a:ext cx="542925" cy="114935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树叶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1300000">
            <a:off x="-102075" y="6120965"/>
            <a:ext cx="1763879" cy="77453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35.xml"/><Relationship Id="rId24" Type="http://schemas.openxmlformats.org/officeDocument/2006/relationships/tags" Target="../tags/tag134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47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&#23398;&#29983;&#27963;&#21160;\&#25991;&#27849;&#32452;" TargetMode="External"/><Relationship Id="rId3" Type="http://schemas.openxmlformats.org/officeDocument/2006/relationships/hyperlink" Target="&#23398;&#29983;&#27963;&#21160;\&#26446;&#28799;&#32452;" TargetMode="External"/><Relationship Id="rId2" Type="http://schemas.openxmlformats.org/officeDocument/2006/relationships/hyperlink" Target="&#23398;&#29983;&#27963;&#21160;\&#38472;&#24658;&#27589;&#32452;\&#27700;&#36164;&#28304;.pptx" TargetMode="External"/><Relationship Id="rId1" Type="http://schemas.openxmlformats.org/officeDocument/2006/relationships/hyperlink" Target="&#23398;&#29983;&#27963;&#21160;\&#23435;&#37329;&#27741;&#32452;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Relationship Id="rId3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9.xml"/><Relationship Id="rId3" Type="http://schemas.openxmlformats.org/officeDocument/2006/relationships/image" Target="../media/image9.jpeg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tags" Target="../tags/tag140.xml"/><Relationship Id="rId1" Type="http://schemas.openxmlformats.org/officeDocument/2006/relationships/hyperlink" Target="&#23398;&#29983;&#27963;&#21160;\&#24464;&#23376;&#28085;&#32452;\QQ&#35270;&#39057;20201011141937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357" y="294644"/>
            <a:ext cx="10852237" cy="441964"/>
          </a:xfrm>
        </p:spPr>
        <p:txBody>
          <a:bodyPr/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你知道吗？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4451985" cy="561340"/>
          </a:xfrm>
        </p:spPr>
        <p:txBody>
          <a:bodyPr/>
          <a:p>
            <a:r>
              <a:rPr lang="zh-CN" altLang="en-US" sz="2400"/>
              <a:t>每年的</a:t>
            </a:r>
            <a:r>
              <a:rPr lang="en-US" altLang="zh-CN" sz="2400"/>
              <a:t>6</a:t>
            </a:r>
            <a:r>
              <a:rPr sz="2400"/>
              <a:t>月</a:t>
            </a:r>
            <a:r>
              <a:rPr lang="en-US" altLang="zh-CN" sz="2400"/>
              <a:t>5</a:t>
            </a:r>
            <a:r>
              <a:rPr sz="2400"/>
              <a:t>日是什么日子？</a:t>
            </a:r>
            <a:endParaRPr sz="2400"/>
          </a:p>
        </p:txBody>
      </p:sp>
      <p:sp>
        <p:nvSpPr>
          <p:cNvPr id="6" name="文本框 5"/>
          <p:cNvSpPr txBox="1"/>
          <p:nvPr/>
        </p:nvSpPr>
        <p:spPr>
          <a:xfrm>
            <a:off x="797560" y="1678305"/>
            <a:ext cx="10236200" cy="377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90000"/>
              </a:lnSpc>
            </a:pPr>
            <a:r>
              <a:rPr lang="en-US" altLang="zh-CN"/>
              <a:t>        20世纪60年代以来，世界范围内的环境污染与生态破坏日益严重，环境问题和环境保护逐渐为国际社会所关注。</a:t>
            </a:r>
            <a:r>
              <a:rPr lang="zh-CN" altLang="en-US"/>
              <a:t>1972年6月5日，联合国在瑞典首都斯德哥尔摩举行第一次人类环境会议，通过了著名的《人类环境宣言》及保护全球环境的"行动计划"，提出"为了这一代和将来世世代代保护和改善环境"的口号。这是人类历史上第一次在全世界范围内研究保护人类环境的会议。出席会议的113个国家和地区的1300名代表建议将大会开幕日定为"世界环境日"。</a:t>
            </a:r>
            <a:endParaRPr lang="zh-CN" altLang="en-US"/>
          </a:p>
          <a:p>
            <a:pPr>
              <a:lnSpc>
                <a:spcPct val="190000"/>
              </a:lnSpc>
            </a:pPr>
            <a:r>
              <a:rPr lang="zh-CN" altLang="en-US"/>
              <a:t>        世界环境日的确立反映了世界各国人民对环境问题的认识和态度，表达了人类对美好环境的向往和追求。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57775" y="910590"/>
            <a:ext cx="3413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世界环境日</a:t>
            </a:r>
            <a:endParaRPr lang="zh-CN" altLang="en-US" sz="40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982" y="367669"/>
            <a:ext cx="10852237" cy="441964"/>
          </a:xfrm>
        </p:spPr>
        <p:txBody>
          <a:bodyPr/>
          <a:p>
            <a:pPr algn="ctr"/>
            <a:r>
              <a:rPr lang="zh-CN" altLang="en-US" sz="3200">
                <a:solidFill>
                  <a:srgbClr val="00B050"/>
                </a:solidFill>
              </a:rPr>
              <a:t>践行生活方式绿色化</a:t>
            </a:r>
            <a:endParaRPr lang="zh-CN" altLang="en-US" sz="320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67340" y="1772285"/>
            <a:ext cx="1692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>
                <a:hlinkClick r:id="rId1" action="ppaction://hlinkfile"/>
              </a:rPr>
              <a:t>、宋金汝组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511155" y="2541905"/>
            <a:ext cx="1648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>
                <a:hlinkClick r:id="rId2" action="ppaction://hlinkfile"/>
              </a:rPr>
              <a:t>、陈恒毅组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511790" y="3244850"/>
            <a:ext cx="1360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3" action="ppaction://hlinkfile"/>
              </a:rPr>
              <a:t>3</a:t>
            </a:r>
            <a:r>
              <a:rPr lang="zh-CN" altLang="en-US">
                <a:hlinkClick r:id="rId3" action="ppaction://hlinkfile"/>
              </a:rPr>
              <a:t>、李灿组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569575" y="4006850"/>
            <a:ext cx="1244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r>
              <a:rPr lang="zh-CN" altLang="en-US">
                <a:hlinkClick r:id="rId4" action="ppaction://hlinkfile"/>
              </a:rPr>
              <a:t>、文泉组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67130" y="1203960"/>
            <a:ext cx="825881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/>
              <a:t>     </a:t>
            </a:r>
            <a:r>
              <a:rPr lang="en-US" altLang="zh-CN" sz="2000"/>
              <a:t> </a:t>
            </a:r>
            <a:r>
              <a:rPr lang="zh-CN" altLang="en-US" sz="2000"/>
              <a:t>践行生活方式绿色化，我们可以从自己做起，从身边的小事做起，从衣、食、住、行、游等方面做起。</a:t>
            </a:r>
            <a:endParaRPr lang="zh-CN" altLang="en-US" sz="20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45" y="2095500"/>
            <a:ext cx="3336290" cy="4680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835" y="2095500"/>
            <a:ext cx="3336290" cy="46805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7865" y="2205355"/>
            <a:ext cx="3521710" cy="44615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79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79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79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7065" y="896620"/>
            <a:ext cx="4098925" cy="5388610"/>
          </a:xfrm>
        </p:spPr>
        <p:txBody>
          <a:bodyPr/>
          <a:p>
            <a:r>
              <a:rPr lang="en-US" altLang="zh-CN" sz="2000" b="1"/>
              <a:t>1</a:t>
            </a:r>
            <a:r>
              <a:rPr sz="2000" b="1"/>
              <a:t>、关注生态环境。</a:t>
            </a:r>
            <a:endParaRPr sz="2000" b="1"/>
          </a:p>
          <a:p>
            <a:r>
              <a:rPr lang="en-US" altLang="zh-CN" sz="2000" b="1"/>
              <a:t>2</a:t>
            </a:r>
            <a:r>
              <a:rPr sz="2000" b="1"/>
              <a:t>、节约能源资源。</a:t>
            </a:r>
            <a:endParaRPr sz="2000" b="1"/>
          </a:p>
          <a:p>
            <a:r>
              <a:rPr lang="en-US" altLang="zh-CN" sz="2000" b="1"/>
              <a:t>3</a:t>
            </a:r>
            <a:r>
              <a:rPr sz="2000" b="1"/>
              <a:t>、践行绿色消费。</a:t>
            </a:r>
            <a:endParaRPr sz="2000" b="1"/>
          </a:p>
          <a:p>
            <a:r>
              <a:rPr lang="en-US" altLang="zh-CN" sz="2000" b="1"/>
              <a:t>4</a:t>
            </a:r>
            <a:r>
              <a:rPr sz="2000" b="1"/>
              <a:t>、选择低碳出行。</a:t>
            </a:r>
            <a:endParaRPr sz="2000" b="1"/>
          </a:p>
          <a:p>
            <a:r>
              <a:rPr lang="en-US" altLang="zh-CN" sz="2000" b="1"/>
              <a:t>5</a:t>
            </a:r>
            <a:r>
              <a:rPr sz="2000" b="1"/>
              <a:t>、分类投放垃圾。</a:t>
            </a:r>
            <a:endParaRPr sz="2000" b="1"/>
          </a:p>
          <a:p>
            <a:r>
              <a:rPr lang="en-US" altLang="zh-CN" sz="2000" b="1"/>
              <a:t>6</a:t>
            </a:r>
            <a:r>
              <a:rPr sz="2000" b="1"/>
              <a:t>、减少污染产生。</a:t>
            </a:r>
            <a:endParaRPr sz="2000" b="1"/>
          </a:p>
          <a:p>
            <a:r>
              <a:rPr lang="en-US" altLang="zh-CN" sz="2000" b="1"/>
              <a:t>7</a:t>
            </a:r>
            <a:r>
              <a:rPr sz="2000" b="1"/>
              <a:t>、呵护自然生态。</a:t>
            </a:r>
            <a:endParaRPr sz="2000" b="1"/>
          </a:p>
          <a:p>
            <a:r>
              <a:rPr lang="en-US" altLang="zh-CN" sz="2000" b="1"/>
              <a:t>8</a:t>
            </a:r>
            <a:r>
              <a:rPr sz="2000" b="1"/>
              <a:t>、参加环保实践。</a:t>
            </a:r>
            <a:endParaRPr sz="2000" b="1"/>
          </a:p>
          <a:p>
            <a:r>
              <a:rPr lang="en-US" altLang="zh-CN" sz="2000" b="1"/>
              <a:t>9</a:t>
            </a:r>
            <a:r>
              <a:rPr sz="2000" b="1"/>
              <a:t>、参与监督举报。</a:t>
            </a:r>
            <a:endParaRPr sz="2000" b="1"/>
          </a:p>
          <a:p>
            <a:r>
              <a:rPr lang="en-US" altLang="zh-CN" sz="2000" b="1"/>
              <a:t>10</a:t>
            </a:r>
            <a:r>
              <a:rPr sz="2000" b="1"/>
              <a:t>、共建美丽中国。</a:t>
            </a:r>
            <a:endParaRPr sz="2000" b="1"/>
          </a:p>
          <a:p>
            <a:endParaRPr sz="2000"/>
          </a:p>
        </p:txBody>
      </p:sp>
      <p:sp>
        <p:nvSpPr>
          <p:cNvPr id="11" name="文本框 10"/>
          <p:cNvSpPr txBox="1"/>
          <p:nvPr/>
        </p:nvSpPr>
        <p:spPr>
          <a:xfrm>
            <a:off x="1811655" y="260350"/>
            <a:ext cx="9124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《公民生态环境行为规范（试行）》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2221865" y="788035"/>
            <a:ext cx="551815" cy="56521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400">
                <a:solidFill>
                  <a:srgbClr val="00B050"/>
                </a:solidFill>
              </a:rPr>
              <a:t>建设美丽中国，行动是根本，坚持是关键</a:t>
            </a:r>
            <a:r>
              <a:rPr lang="zh-CN" altLang="en-US"/>
              <a:t>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30580" y="518795"/>
            <a:ext cx="1136015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 </a:t>
            </a:r>
            <a:r>
              <a:rPr lang="en-US" altLang="zh-CN" sz="2800">
                <a:solidFill>
                  <a:srgbClr val="00B05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</a:t>
            </a:r>
            <a:r>
              <a:rPr lang="zh-CN" altLang="en-US" sz="2800">
                <a:solidFill>
                  <a:srgbClr val="00B05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“积土成山，风雨兴焉。积水成渊，蛟龙生焉。”</a:t>
            </a:r>
            <a:endParaRPr lang="zh-CN" altLang="en-US" sz="2800">
              <a:solidFill>
                <a:srgbClr val="00B050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　　虽然我们能做的只是一点点</a:t>
            </a:r>
            <a:endParaRPr lang="zh-CN" altLang="en-US" sz="2800">
              <a:solidFill>
                <a:srgbClr val="00B050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　　但若每个人都做一点点</a:t>
            </a:r>
            <a:endParaRPr lang="zh-CN" altLang="en-US" sz="2800">
              <a:solidFill>
                <a:srgbClr val="00B050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　　将为美丽中国的建设贡献出巨大的力量</a:t>
            </a:r>
            <a:endParaRPr lang="zh-CN" altLang="en-US" sz="2800">
              <a:solidFill>
                <a:srgbClr val="00B050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　     美丽中国，我是行动者！</a:t>
            </a:r>
            <a:endParaRPr lang="zh-CN" altLang="en-US" sz="2800">
              <a:solidFill>
                <a:srgbClr val="00B050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从身边小事做起，让美丽中国建设深入我们每一个人心中，让绿水青山就是金山银山的理念得到深入实践、结出丰硕成果！</a:t>
            </a:r>
            <a:endParaRPr lang="zh-CN" altLang="en-US" sz="2800">
              <a:solidFill>
                <a:srgbClr val="00B050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4" name="李光洁、张天爱 - 让中国更美丽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 flipV="1">
            <a:off x="11244580" y="6279515"/>
            <a:ext cx="432435" cy="6013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5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114165" y="2423160"/>
            <a:ext cx="3879215" cy="182880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美丽中国</a:t>
            </a:r>
            <a:br>
              <a:rPr lang="zh-CN" altLang="en-US"/>
            </a:br>
            <a:r>
              <a:rPr lang="zh-CN" altLang="en-US"/>
              <a:t>我是行动者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4858385" y="6162040"/>
            <a:ext cx="6610350" cy="87058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>
                <a:sym typeface="+mn-ea"/>
              </a:rPr>
              <a:t>授课教师：</a:t>
            </a:r>
            <a:r>
              <a:rPr lang="zh-CN" altLang="en-US">
                <a:sym typeface="+mn-ea"/>
              </a:rPr>
              <a:t>薛红</a:t>
            </a:r>
            <a:endParaRPr lang="zh-CN" altLang="en-US"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ym typeface="+mn-ea"/>
              </a:rPr>
              <a:t>单位：</a:t>
            </a:r>
            <a:r>
              <a:rPr lang="zh-CN" altLang="en-US"/>
              <a:t>武汉市第十九初级中学 </a:t>
            </a:r>
            <a:endParaRPr lang="zh-CN" altLang="en-US"/>
          </a:p>
        </p:txBody>
      </p:sp>
      <p:pic>
        <p:nvPicPr>
          <p:cNvPr id="4" name="图片 3" descr="rFqeVJvaU2lX5ysWj5=6QkPQj6y3D3RkAXA4zi=HQCowY1527411801898compress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795" y="40005"/>
            <a:ext cx="2515235" cy="2724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9735" y="179705"/>
            <a:ext cx="251142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      </a:t>
            </a:r>
            <a:r>
              <a:rPr lang="zh-CN" altLang="en-US" sz="2000"/>
              <a:t>党的十九大报告明确提出，加快生态文明体制改革，建设美丽中国，把我国建设成为富强民主文明和谐美丽的社会主义现代化强国。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9519285" y="3502660"/>
            <a:ext cx="25114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/>
              <a:t>      “</a:t>
            </a:r>
            <a:r>
              <a:rPr lang="zh-CN" altLang="en-US"/>
              <a:t>美丽</a:t>
            </a:r>
            <a:r>
              <a:rPr lang="en-US" altLang="zh-CN"/>
              <a:t>”</a:t>
            </a:r>
            <a:r>
              <a:rPr lang="zh-CN" altLang="en-US"/>
              <a:t>二字首次被写入全面建设社会主义现代化强国奋斗目标。美丽中国，你我共享。美丽中国，同样需要你我共建。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7232" y="45089"/>
            <a:ext cx="10852237" cy="441964"/>
          </a:xfrm>
        </p:spPr>
        <p:txBody>
          <a:bodyPr/>
          <a:p>
            <a:r>
              <a:rPr lang="zh-CN" altLang="en-US"/>
              <a:t>课前小调查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52900" y="45085"/>
            <a:ext cx="4246880" cy="587375"/>
          </a:xfrm>
        </p:spPr>
        <p:txBody>
          <a:bodyPr/>
          <a:p>
            <a:r>
              <a:rPr lang="zh-CN" altLang="en-US" sz="2400" b="1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你的生活够</a:t>
            </a:r>
            <a:r>
              <a:rPr lang="en-US" altLang="zh-CN" sz="2400" b="1">
                <a:solidFill>
                  <a:srgbClr val="00B05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sz="2400" b="1">
                <a:solidFill>
                  <a:srgbClr val="00B05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绿色</a:t>
            </a:r>
            <a:r>
              <a:rPr lang="en-US" altLang="zh-CN" sz="2400" b="1">
                <a:solidFill>
                  <a:srgbClr val="00B05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sz="2400" b="1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吗？</a:t>
            </a:r>
            <a:endParaRPr sz="2400" b="1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944370" y="487045"/>
          <a:ext cx="853059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40"/>
                <a:gridCol w="5803265"/>
                <a:gridCol w="447675"/>
                <a:gridCol w="503555"/>
                <a:gridCol w="536575"/>
                <a:gridCol w="52578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序号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测试项目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B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绿色出行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关注社区环境状况并提出建议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关注媒体对环境问题的报道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不乱扔垃圾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不喜欢破坏环境的人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随手关灯、关水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爱护绿地、不伤害花草树木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拒用野生动物制品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选购绿色包装物品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077720" y="5589270"/>
            <a:ext cx="8397240" cy="1198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/>
              <a:t>A</a:t>
            </a:r>
            <a:r>
              <a:rPr lang="zh-CN" altLang="en-US"/>
              <a:t>表示你能做到，并能帮助、提醒别人这样做；</a:t>
            </a:r>
            <a:endParaRPr lang="zh-CN" altLang="en-US"/>
          </a:p>
          <a:p>
            <a:r>
              <a:rPr lang="en-US" altLang="zh-CN"/>
              <a:t>B</a:t>
            </a:r>
            <a:r>
              <a:rPr lang="zh-CN" altLang="en-US"/>
              <a:t>表示你自己能够这样做；</a:t>
            </a:r>
            <a:endParaRPr lang="zh-CN" altLang="en-US"/>
          </a:p>
          <a:p>
            <a:r>
              <a:rPr lang="en-US" altLang="zh-CN"/>
              <a:t>C</a:t>
            </a:r>
            <a:r>
              <a:rPr lang="zh-CN" altLang="en-US"/>
              <a:t>表示你偶尔这样做，或有时违反；</a:t>
            </a:r>
            <a:endParaRPr lang="zh-CN" altLang="en-US"/>
          </a:p>
          <a:p>
            <a:r>
              <a:rPr lang="en-US" altLang="zh-CN"/>
              <a:t>D</a:t>
            </a:r>
            <a:r>
              <a:rPr lang="zh-CN" altLang="en-US"/>
              <a:t>表示你没有这样做过，经常违反或根本没有这样想过。</a:t>
            </a:r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1944370" y="4297045"/>
          <a:ext cx="853059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805"/>
                <a:gridCol w="5801995"/>
                <a:gridCol w="403860"/>
                <a:gridCol w="581025"/>
                <a:gridCol w="514350"/>
                <a:gridCol w="50355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选购绿色环保物品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选购绿色食品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参与</a:t>
                      </a:r>
                      <a:r>
                        <a:rPr lang="en-US" altLang="zh-CN"/>
                        <a:t>“</a:t>
                      </a:r>
                      <a:r>
                        <a:rPr lang="zh-CN" altLang="en-US"/>
                        <a:t>光盘行动</a:t>
                      </a:r>
                      <a:r>
                        <a:rPr lang="en-US" altLang="zh-CN"/>
                        <a:t>”</a:t>
                      </a:r>
                      <a:r>
                        <a:rPr lang="zh-CN" altLang="en-US"/>
                        <a:t>，按需点餐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>
            <a:hlinkClick r:id="rId1" action="ppaction://hlinkfile"/>
          </p:cNvPr>
          <p:cNvSpPr txBox="1"/>
          <p:nvPr/>
        </p:nvSpPr>
        <p:spPr>
          <a:xfrm>
            <a:off x="10581640" y="5325745"/>
            <a:ext cx="16046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hlinkClick r:id="rId1" action="ppaction://hlinkfile"/>
              </a:rPr>
              <a:t>1</a:t>
            </a:r>
            <a:r>
              <a:rPr lang="zh-CN" altLang="en-US">
                <a:hlinkClick r:id="rId1" action="ppaction://hlinkfile"/>
              </a:rPr>
              <a:t>、徐子涵组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8637" y="266069"/>
            <a:ext cx="10852237" cy="441964"/>
          </a:xfrm>
        </p:spPr>
        <p:txBody>
          <a:bodyPr/>
          <a:p>
            <a:r>
              <a:rPr lang="zh-CN" altLang="en-US" sz="3200"/>
              <a:t>我来归纳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4889500"/>
          </a:xfrm>
        </p:spPr>
        <p:txBody>
          <a:bodyPr/>
          <a:p>
            <a:r>
              <a:rPr sz="2800" b="1">
                <a:latin typeface="+mn-ea"/>
                <a:ea typeface="+mn-ea"/>
                <a:cs typeface="+mn-ea"/>
              </a:rPr>
              <a:t>绿色生活方式</a:t>
            </a:r>
            <a:r>
              <a:rPr sz="2800">
                <a:latin typeface="+mn-ea"/>
                <a:ea typeface="+mn-ea"/>
                <a:cs typeface="+mn-ea"/>
              </a:rPr>
              <a:t>：是指以通过倡导居民使用绿色产品，倡导民众参与绿色志愿服务，引导民众</a:t>
            </a:r>
            <a:r>
              <a:rPr sz="28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树立绿色增长、共建共享</a:t>
            </a:r>
            <a:r>
              <a:rPr sz="2800">
                <a:latin typeface="+mn-ea"/>
                <a:ea typeface="+mn-ea"/>
                <a:cs typeface="+mn-ea"/>
              </a:rPr>
              <a:t>的理念，使绿色消费、绿色出行、绿色居住成为人们的</a:t>
            </a:r>
            <a:r>
              <a:rPr sz="28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自觉行动</a:t>
            </a:r>
            <a:r>
              <a:rPr sz="2800">
                <a:latin typeface="+mn-ea"/>
                <a:ea typeface="+mn-ea"/>
                <a:cs typeface="+mn-ea"/>
              </a:rPr>
              <a:t>，让人们在</a:t>
            </a:r>
            <a:r>
              <a:rPr sz="280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充分享受绿色发展所带来的便利和舒适的同时，履行好应尽的可持续发展责任</a:t>
            </a:r>
            <a:r>
              <a:rPr sz="2800">
                <a:latin typeface="+mn-ea"/>
                <a:ea typeface="+mn-ea"/>
                <a:cs typeface="+mn-ea"/>
              </a:rPr>
              <a:t>的方法，实现广大人民按自然、环保、节俭、健康的方式生活。</a:t>
            </a:r>
            <a:endParaRPr sz="2800">
              <a:latin typeface="+mn-ea"/>
              <a:ea typeface="+mn-ea"/>
              <a:cs typeface="+mn-ea"/>
            </a:endParaRPr>
          </a:p>
          <a:p>
            <a:r>
              <a:rPr sz="2800" b="1">
                <a:latin typeface="+mn-ea"/>
                <a:ea typeface="+mn-ea"/>
                <a:cs typeface="+mn-ea"/>
                <a:sym typeface="+mn-ea"/>
              </a:rPr>
              <a:t>绿色生产方式</a:t>
            </a:r>
            <a:r>
              <a:rPr sz="2800">
                <a:latin typeface="+mn-ea"/>
                <a:ea typeface="+mn-ea"/>
                <a:cs typeface="+mn-ea"/>
                <a:sym typeface="+mn-ea"/>
              </a:rPr>
              <a:t>：是指构建</a:t>
            </a:r>
            <a:r>
              <a:rPr sz="280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科技含量高、资源消耗低、环境污染少</a:t>
            </a:r>
            <a:r>
              <a:rPr sz="2800">
                <a:latin typeface="+mn-ea"/>
                <a:ea typeface="+mn-ea"/>
                <a:cs typeface="+mn-ea"/>
                <a:sym typeface="+mn-ea"/>
              </a:rPr>
              <a:t>的产业构成，形成符合生态文明要求的产业体系，这是生态文明建设的基础保障，也是建设生态文明的核心。</a:t>
            </a:r>
            <a:endParaRPr sz="2800">
              <a:latin typeface="+mn-ea"/>
              <a:ea typeface="+mn-ea"/>
              <a:cs typeface="+mn-ea"/>
            </a:endParaRPr>
          </a:p>
          <a:p>
            <a:endParaRPr sz="2800">
              <a:latin typeface="+mn-ea"/>
              <a:ea typeface="+mn-ea"/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83824"/>
            <a:ext cx="10852237" cy="441964"/>
          </a:xfrm>
        </p:spPr>
        <p:txBody>
          <a:bodyPr/>
          <a:p>
            <a:pPr algn="ctr"/>
            <a:r>
              <a:rPr lang="zh-CN" altLang="en-US">
                <a:solidFill>
                  <a:srgbClr val="00B050"/>
                </a:solidFill>
              </a:rPr>
              <a:t>让绿色成为中国的底色</a:t>
            </a:r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930" y="593090"/>
            <a:ext cx="12244705" cy="1033780"/>
          </a:xfrm>
        </p:spPr>
        <p:txBody>
          <a:bodyPr/>
          <a:p>
            <a:pPr>
              <a:lnSpc>
                <a:spcPct val="150000"/>
              </a:lnSpc>
            </a:pPr>
            <a:r>
              <a:rPr lang="en-US" altLang="zh-CN"/>
              <a:t>   </a:t>
            </a:r>
            <a:r>
              <a:rPr lang="en-US" altLang="zh-CN" sz="2000"/>
              <a:t>  </a:t>
            </a:r>
            <a:r>
              <a:rPr lang="zh-CN" altLang="en-US" sz="2000"/>
              <a:t>在新蓝图即将展开的一刻，我们回首过去砥砺奋进的日子，全国各地都取得了一系列的光辉成就，今天，让</a:t>
            </a:r>
            <a:r>
              <a:rPr lang="zh-CN" altLang="en-US" sz="2000"/>
              <a:t>我们看看我国各地在环保领域如何践行“美丽中国·我是行动者”精神。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5219065" y="16268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00B0F0"/>
                </a:solidFill>
              </a:rPr>
              <a:t>     </a:t>
            </a:r>
            <a:r>
              <a:rPr lang="zh-CN" altLang="en-US" b="1">
                <a:solidFill>
                  <a:srgbClr val="00B0F0"/>
                </a:solidFill>
              </a:rPr>
              <a:t>北京</a:t>
            </a:r>
            <a:endParaRPr lang="zh-CN" altLang="en-US" b="1">
              <a:solidFill>
                <a:srgbClr val="00B0F0"/>
              </a:solidFill>
            </a:endParaRPr>
          </a:p>
        </p:txBody>
      </p:sp>
      <p:pic>
        <p:nvPicPr>
          <p:cNvPr id="6" name="图片 5" descr="3]5~9WDU}@UXMM{2G17972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2117725"/>
            <a:ext cx="3186430" cy="4547235"/>
          </a:xfrm>
          <a:prstGeom prst="rect">
            <a:avLst/>
          </a:prstGeom>
        </p:spPr>
      </p:pic>
      <p:pic>
        <p:nvPicPr>
          <p:cNvPr id="7" name="图片 6" descr="K]JXN$DV(}Q95SS20PHZ~O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845" y="2117725"/>
            <a:ext cx="3223895" cy="4546600"/>
          </a:xfrm>
          <a:prstGeom prst="rect">
            <a:avLst/>
          </a:prstGeom>
        </p:spPr>
      </p:pic>
      <p:pic>
        <p:nvPicPr>
          <p:cNvPr id="8" name="图片 7" descr="6VY)~_}A4K1)Z]L$8]J@B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340" y="2117725"/>
            <a:ext cx="3250565" cy="45478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87340" y="6940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00B0F0"/>
                </a:solidFill>
              </a:rPr>
              <a:t>     </a:t>
            </a:r>
            <a:r>
              <a:rPr lang="zh-CN" altLang="en-US" b="1">
                <a:solidFill>
                  <a:srgbClr val="00B0F0"/>
                </a:solidFill>
              </a:rPr>
              <a:t>天津</a:t>
            </a:r>
            <a:endParaRPr lang="zh-CN" altLang="en-US" b="1">
              <a:solidFill>
                <a:srgbClr val="00B0F0"/>
              </a:solidFill>
            </a:endParaRPr>
          </a:p>
        </p:txBody>
      </p:sp>
      <p:pic>
        <p:nvPicPr>
          <p:cNvPr id="10" name="图片 9" descr="FO$~8(RFRIE{80L@DDHJKR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730" y="1349375"/>
            <a:ext cx="5000625" cy="4362450"/>
          </a:xfrm>
          <a:prstGeom prst="rect">
            <a:avLst/>
          </a:prstGeom>
        </p:spPr>
      </p:pic>
      <p:pic>
        <p:nvPicPr>
          <p:cNvPr id="11" name="图片 10" descr="C5YV_7D4[U7LLLXUPF1[ZV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070" y="1388110"/>
            <a:ext cx="4697095" cy="42843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87340" y="6940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00B0F0"/>
                </a:solidFill>
              </a:rPr>
              <a:t>     </a:t>
            </a:r>
            <a:r>
              <a:rPr lang="zh-CN" altLang="en-US" b="1">
                <a:solidFill>
                  <a:srgbClr val="00B0F0"/>
                </a:solidFill>
                <a:sym typeface="+mn-ea"/>
              </a:rPr>
              <a:t>河北</a:t>
            </a:r>
            <a:endParaRPr lang="zh-CN" altLang="en-US" b="1">
              <a:solidFill>
                <a:srgbClr val="00B0F0"/>
              </a:solidFill>
              <a:sym typeface="+mn-ea"/>
            </a:endParaRPr>
          </a:p>
        </p:txBody>
      </p:sp>
      <p:pic>
        <p:nvPicPr>
          <p:cNvPr id="5" name="图片 4" descr="`@05`]QK~](ZPY777DG~}$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" y="1371600"/>
            <a:ext cx="5267325" cy="4114800"/>
          </a:xfrm>
          <a:prstGeom prst="rect">
            <a:avLst/>
          </a:prstGeom>
        </p:spPr>
      </p:pic>
      <p:pic>
        <p:nvPicPr>
          <p:cNvPr id="6" name="图片 5" descr="_}M)]7%2K_HNA8E3Q(_0UZ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80" y="1309370"/>
            <a:ext cx="5162550" cy="4238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387340" y="69405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olidFill>
                  <a:srgbClr val="00B0F0"/>
                </a:solidFill>
              </a:rPr>
              <a:t>     </a:t>
            </a:r>
            <a:r>
              <a:rPr lang="zh-CN" altLang="en-US" b="1">
                <a:solidFill>
                  <a:srgbClr val="00B0F0"/>
                </a:solidFill>
                <a:sym typeface="+mn-ea"/>
              </a:rPr>
              <a:t>河北</a:t>
            </a:r>
            <a:endParaRPr lang="zh-CN" altLang="en-US" b="1">
              <a:solidFill>
                <a:srgbClr val="00B0F0"/>
              </a:solidFill>
              <a:sym typeface="+mn-ea"/>
            </a:endParaRPr>
          </a:p>
        </p:txBody>
      </p:sp>
      <p:pic>
        <p:nvPicPr>
          <p:cNvPr id="5" name="图片 4" descr="`@05`]QK~](ZPY777DG~}$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" y="1371600"/>
            <a:ext cx="5267325" cy="4114800"/>
          </a:xfrm>
          <a:prstGeom prst="rect">
            <a:avLst/>
          </a:prstGeom>
        </p:spPr>
      </p:pic>
      <p:pic>
        <p:nvPicPr>
          <p:cNvPr id="6" name="图片 5" descr="_}M)]7%2K_HNA8E3Q(_0UZ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80" y="1309370"/>
            <a:ext cx="5162550" cy="4238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湖北省明确规定长江沿岸实行“一迁两禁一停”:沿岸1公里范围内的重化工及造纸企业实行搬迁入园；禁止审批长江1公里范围内的重化工及造纸行业项目；禁止审批没有环境容量和总量的建设项目；对超过1公里、不足15公里的重化工及造纸行业建设项目环评一律暂停审批。2016年2月起，湖北组织开展长江干线非法码头清理整治。短期内，全省共清理各类码头657个，关闭取缔长江干流非法码头367个。2017年上半年全省关闭取缔长江、汉江571个非法码头。对于非法排污，湖北坚持“有案必查、违法必究、涉刑必移”，2016年，全省共实施行政处罚3182件，罚款金额约2.15亿元，移送行政拘留案件145件、环境污染犯罪案件32件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3590" y="443230"/>
            <a:ext cx="4989830" cy="3101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6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6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26"/>
  <p:tag name="KSO_WM_TEMPLATE_THUMBS_INDEX" val="1、4、7、8、9、10、11、12、13、14、15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6"/>
</p:tagLst>
</file>

<file path=ppt/tags/tag137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826"/>
  <p:tag name="KSO_WM_SLIDE_LAYOUT" val="a_b"/>
  <p:tag name="KSO_WM_SLIDE_LAYOUT_CNT" val="1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6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6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6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6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6"/>
</p:tagLst>
</file>

<file path=ppt/tags/tag145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6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6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6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6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282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20202826">
      <a:dk1>
        <a:srgbClr val="000000"/>
      </a:dk1>
      <a:lt1>
        <a:srgbClr val="FFFFFF"/>
      </a:lt1>
      <a:dk2>
        <a:srgbClr val="EDF7F4"/>
      </a:dk2>
      <a:lt2>
        <a:srgbClr val="FFFFFF"/>
      </a:lt2>
      <a:accent1>
        <a:srgbClr val="83B38C"/>
      </a:accent1>
      <a:accent2>
        <a:srgbClr val="93AF87"/>
      </a:accent2>
      <a:accent3>
        <a:srgbClr val="9FAB84"/>
      </a:accent3>
      <a:accent4>
        <a:srgbClr val="A6A681"/>
      </a:accent4>
      <a:accent5>
        <a:srgbClr val="AEA382"/>
      </a:accent5>
      <a:accent6>
        <a:srgbClr val="B19F85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1687</Words>
  <Application>WPS 演示</Application>
  <PresentationFormat>宽屏</PresentationFormat>
  <Paragraphs>151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汉仪旗黑-85S</vt:lpstr>
      <vt:lpstr>华文行楷</vt:lpstr>
      <vt:lpstr>Arial Unicode MS</vt:lpstr>
      <vt:lpstr>1_Office 主题​​</vt:lpstr>
      <vt:lpstr>你知道吗？</vt:lpstr>
      <vt:lpstr>美丽中国 我是行动者</vt:lpstr>
      <vt:lpstr>课前小调查</vt:lpstr>
      <vt:lpstr>我来归纳</vt:lpstr>
      <vt:lpstr>让绿色成为中国的底色</vt:lpstr>
      <vt:lpstr>PowerPoint 演示文稿</vt:lpstr>
      <vt:lpstr>PowerPoint 演示文稿</vt:lpstr>
      <vt:lpstr>PowerPoint 演示文稿</vt:lpstr>
      <vt:lpstr>PowerPoint 演示文稿</vt:lpstr>
      <vt:lpstr>践行生活方式绿色化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</cp:revision>
  <dcterms:created xsi:type="dcterms:W3CDTF">2020-10-11T08:10:00Z</dcterms:created>
  <dcterms:modified xsi:type="dcterms:W3CDTF">2020-10-12T08:00:02Z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